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BBADA-E1F7-469B-9E8E-9DE71A2691A3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B5809-A377-45A2-AB4B-8C5C9E6411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05431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BBADA-E1F7-469B-9E8E-9DE71A2691A3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B5809-A377-45A2-AB4B-8C5C9E6411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48902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BBADA-E1F7-469B-9E8E-9DE71A2691A3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B5809-A377-45A2-AB4B-8C5C9E6411DC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229970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BBADA-E1F7-469B-9E8E-9DE71A2691A3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B5809-A377-45A2-AB4B-8C5C9E6411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82933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BBADA-E1F7-469B-9E8E-9DE71A2691A3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B5809-A377-45A2-AB4B-8C5C9E6411DC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756825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BBADA-E1F7-469B-9E8E-9DE71A2691A3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B5809-A377-45A2-AB4B-8C5C9E6411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10592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BBADA-E1F7-469B-9E8E-9DE71A2691A3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B5809-A377-45A2-AB4B-8C5C9E6411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8686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BBADA-E1F7-469B-9E8E-9DE71A2691A3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B5809-A377-45A2-AB4B-8C5C9E6411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8869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BBADA-E1F7-469B-9E8E-9DE71A2691A3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B5809-A377-45A2-AB4B-8C5C9E6411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6402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BBADA-E1F7-469B-9E8E-9DE71A2691A3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B5809-A377-45A2-AB4B-8C5C9E6411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43487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BBADA-E1F7-469B-9E8E-9DE71A2691A3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B5809-A377-45A2-AB4B-8C5C9E6411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29570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BBADA-E1F7-469B-9E8E-9DE71A2691A3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B5809-A377-45A2-AB4B-8C5C9E6411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43188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BBADA-E1F7-469B-9E8E-9DE71A2691A3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B5809-A377-45A2-AB4B-8C5C9E6411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97884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BBADA-E1F7-469B-9E8E-9DE71A2691A3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B5809-A377-45A2-AB4B-8C5C9E6411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99269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BBADA-E1F7-469B-9E8E-9DE71A2691A3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B5809-A377-45A2-AB4B-8C5C9E6411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15465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BBADA-E1F7-469B-9E8E-9DE71A2691A3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B5809-A377-45A2-AB4B-8C5C9E6411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96596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DBBADA-E1F7-469B-9E8E-9DE71A2691A3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F55B5809-A377-45A2-AB4B-8C5C9E6411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8088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First Language Acquisition 3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5626" y="533138"/>
            <a:ext cx="1611345" cy="16277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88252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Forming Negatives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 the case of negatives, stage 1 seems to involve a simple strategy of putting</a:t>
            </a:r>
          </a:p>
          <a:p>
            <a:r>
              <a:rPr lang="en-US" i="1" dirty="0"/>
              <a:t>no </a:t>
            </a:r>
            <a:r>
              <a:rPr lang="en-US" dirty="0"/>
              <a:t>or </a:t>
            </a:r>
            <a:r>
              <a:rPr lang="en-US" i="1" dirty="0"/>
              <a:t>not </a:t>
            </a:r>
            <a:r>
              <a:rPr lang="en-US" dirty="0"/>
              <a:t>at the beginning, as in these examples:</a:t>
            </a:r>
          </a:p>
          <a:p>
            <a:r>
              <a:rPr lang="en-US" i="1" dirty="0"/>
              <a:t>no mitten not a teddy bear no fall no sit there</a:t>
            </a:r>
          </a:p>
          <a:p>
            <a:r>
              <a:rPr lang="en-US" dirty="0"/>
              <a:t>In the second stage, the additional negative forms </a:t>
            </a:r>
            <a:r>
              <a:rPr lang="en-US" i="1" dirty="0"/>
              <a:t>don’t </a:t>
            </a:r>
            <a:r>
              <a:rPr lang="en-US" dirty="0"/>
              <a:t>and </a:t>
            </a:r>
            <a:r>
              <a:rPr lang="en-US" i="1" dirty="0"/>
              <a:t>can’t </a:t>
            </a:r>
            <a:r>
              <a:rPr lang="en-US" dirty="0"/>
              <a:t>appear, and</a:t>
            </a:r>
          </a:p>
          <a:p>
            <a:r>
              <a:rPr lang="en-US" dirty="0"/>
              <a:t>with </a:t>
            </a:r>
            <a:r>
              <a:rPr lang="en-US" i="1" dirty="0"/>
              <a:t>no </a:t>
            </a:r>
            <a:r>
              <a:rPr lang="en-US" dirty="0"/>
              <a:t>and </a:t>
            </a:r>
            <a:r>
              <a:rPr lang="en-US" i="1" dirty="0"/>
              <a:t>not</a:t>
            </a:r>
            <a:r>
              <a:rPr lang="en-US" dirty="0"/>
              <a:t>, are increasingly used in front of the verb rather than at the</a:t>
            </a:r>
          </a:p>
          <a:p>
            <a:r>
              <a:rPr lang="en-US" dirty="0"/>
              <a:t>beginning of the sentence, as in these examples:</a:t>
            </a:r>
          </a:p>
          <a:p>
            <a:r>
              <a:rPr lang="en-US" i="1" dirty="0"/>
              <a:t>He no bite you I don’t want it</a:t>
            </a:r>
          </a:p>
          <a:p>
            <a:r>
              <a:rPr lang="en-US" i="1" dirty="0"/>
              <a:t>That not mommy You can’t dance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21590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Developing Semantics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anecdotes that parents retell about their child’s early speech (to the intense</a:t>
            </a:r>
          </a:p>
          <a:p>
            <a:r>
              <a:rPr lang="en-US" dirty="0"/>
              <a:t>embarrassment of the grown-up child) usually involve examples of the strange</a:t>
            </a:r>
          </a:p>
          <a:p>
            <a:r>
              <a:rPr lang="en-US" dirty="0"/>
              <a:t>use of words. Having been warned that flies bring germs into the house, one</a:t>
            </a:r>
          </a:p>
          <a:p>
            <a:r>
              <a:rPr lang="en-US" dirty="0"/>
              <a:t>child was asked what “germs” were and the answer was “something the flies</a:t>
            </a:r>
          </a:p>
          <a:p>
            <a:r>
              <a:rPr lang="en-US" dirty="0"/>
              <a:t>play with”. It is not always possible to determine so precisely the meanings that</a:t>
            </a:r>
          </a:p>
          <a:p>
            <a:r>
              <a:rPr lang="en-US" dirty="0"/>
              <a:t>children attach to the words they use.</a:t>
            </a:r>
          </a:p>
        </p:txBody>
      </p:sp>
    </p:spTree>
    <p:extLst>
      <p:ext uri="{BB962C8B-B14F-4D97-AF65-F5344CB8AC3E}">
        <p14:creationId xmlns:p14="http://schemas.microsoft.com/office/powerpoint/2010/main" val="12342430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0" y="1859340"/>
            <a:ext cx="6096000" cy="313932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>
                <a:latin typeface="TimesNewRomanPS"/>
              </a:rPr>
              <a:t>It seems that during the holophrastic stage many children use their limited</a:t>
            </a:r>
          </a:p>
          <a:p>
            <a:r>
              <a:rPr lang="en-US" dirty="0">
                <a:latin typeface="TimesNewRomanPS"/>
              </a:rPr>
              <a:t>vocabulary to refer to a large number of unrelated objects. One child first used</a:t>
            </a:r>
          </a:p>
          <a:p>
            <a:r>
              <a:rPr lang="en-US" i="1" dirty="0">
                <a:latin typeface="TimesNewRomanPS-Italic"/>
              </a:rPr>
              <a:t>bow-wow </a:t>
            </a:r>
            <a:r>
              <a:rPr lang="en-US" dirty="0">
                <a:latin typeface="TimesNewRomanPS"/>
              </a:rPr>
              <a:t>to refer to a dog and then to a fur piece with glass eyes, a set of</a:t>
            </a:r>
          </a:p>
          <a:p>
            <a:r>
              <a:rPr lang="en-US" dirty="0">
                <a:latin typeface="TimesNewRomanPS"/>
              </a:rPr>
              <a:t>cufflinks and even a bath thermometer. The word </a:t>
            </a:r>
            <a:r>
              <a:rPr lang="en-US" i="1" dirty="0">
                <a:latin typeface="TimesNewRomanPS-Italic"/>
              </a:rPr>
              <a:t>bow-wow </a:t>
            </a:r>
            <a:r>
              <a:rPr lang="en-US" dirty="0">
                <a:latin typeface="TimesNewRomanPS"/>
              </a:rPr>
              <a:t>seemed to have a</a:t>
            </a:r>
          </a:p>
          <a:p>
            <a:r>
              <a:rPr lang="en-US" dirty="0">
                <a:latin typeface="TimesNewRomanPS"/>
              </a:rPr>
              <a:t>meaning like ‘object with shiny bits’. Other children often extend </a:t>
            </a:r>
            <a:r>
              <a:rPr lang="en-US" i="1" dirty="0">
                <a:latin typeface="TimesNewRomanPS-Italic"/>
              </a:rPr>
              <a:t>bow-wow </a:t>
            </a:r>
            <a:r>
              <a:rPr lang="en-US" dirty="0">
                <a:latin typeface="TimesNewRomanPS"/>
              </a:rPr>
              <a:t>to</a:t>
            </a:r>
          </a:p>
          <a:p>
            <a:r>
              <a:rPr lang="en-US" dirty="0">
                <a:latin typeface="TimesNewRomanPS"/>
              </a:rPr>
              <a:t>refer to cats, cows and horses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05942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0" y="2136339"/>
            <a:ext cx="6096000" cy="267765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>
                <a:latin typeface="TimesNewRomanPS"/>
              </a:rPr>
              <a:t>This process is called </a:t>
            </a:r>
            <a:r>
              <a:rPr lang="en-US" sz="2400" b="1" dirty="0">
                <a:solidFill>
                  <a:srgbClr val="FF0000"/>
                </a:solidFill>
                <a:latin typeface="TimesNewRomanPS-Bold"/>
              </a:rPr>
              <a:t>overextension</a:t>
            </a:r>
            <a:r>
              <a:rPr lang="en-US" b="1" dirty="0">
                <a:latin typeface="TimesNewRomanPS-Bold"/>
              </a:rPr>
              <a:t> </a:t>
            </a:r>
            <a:r>
              <a:rPr lang="en-US" dirty="0">
                <a:latin typeface="TimesNewRomanPS"/>
              </a:rPr>
              <a:t>and the most common pattern is for</a:t>
            </a:r>
          </a:p>
          <a:p>
            <a:r>
              <a:rPr lang="en-US" dirty="0">
                <a:latin typeface="TimesNewRomanPS"/>
              </a:rPr>
              <a:t>the child to overextend the meaning of a word on the basis of similarities of</a:t>
            </a:r>
          </a:p>
          <a:p>
            <a:r>
              <a:rPr lang="en-US" dirty="0">
                <a:latin typeface="TimesNewRomanPS"/>
              </a:rPr>
              <a:t>shape, sound and size, and, to a lesser extent, movement and texture. Thus the</a:t>
            </a:r>
          </a:p>
          <a:p>
            <a:r>
              <a:rPr lang="en-US" dirty="0">
                <a:latin typeface="TimesNewRomanPS"/>
              </a:rPr>
              <a:t>word </a:t>
            </a:r>
            <a:r>
              <a:rPr lang="en-US" i="1" dirty="0">
                <a:latin typeface="TimesNewRomanPS-Italic"/>
              </a:rPr>
              <a:t>ball </a:t>
            </a:r>
            <a:r>
              <a:rPr lang="en-US" dirty="0">
                <a:latin typeface="TimesNewRomanPS"/>
              </a:rPr>
              <a:t>is extended to all kinds of round objects, including a lampshade, a</a:t>
            </a:r>
          </a:p>
          <a:p>
            <a:r>
              <a:rPr lang="en-US" dirty="0">
                <a:latin typeface="TimesNewRomanPS"/>
              </a:rPr>
              <a:t>doorknob and the moon.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90401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acquisition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child: </a:t>
            </a:r>
            <a:r>
              <a:rPr lang="en-US" i="1" dirty="0"/>
              <a:t>My teacher </a:t>
            </a:r>
            <a:r>
              <a:rPr lang="en-US" b="1" i="1" dirty="0" err="1"/>
              <a:t>holded</a:t>
            </a:r>
            <a:r>
              <a:rPr lang="en-US" b="1" i="1" dirty="0"/>
              <a:t> </a:t>
            </a:r>
            <a:r>
              <a:rPr lang="en-US" i="1" dirty="0"/>
              <a:t>the baby rabbits and we patted them</a:t>
            </a:r>
            <a:r>
              <a:rPr lang="en-US" dirty="0"/>
              <a:t>.</a:t>
            </a:r>
          </a:p>
          <a:p>
            <a:r>
              <a:rPr lang="en-US" dirty="0" smtClean="0"/>
              <a:t>mother: </a:t>
            </a:r>
            <a:r>
              <a:rPr lang="en-US" i="1" dirty="0"/>
              <a:t>Did you say your teacher </a:t>
            </a:r>
            <a:r>
              <a:rPr lang="en-US" b="1" i="1" dirty="0"/>
              <a:t>held </a:t>
            </a:r>
            <a:r>
              <a:rPr lang="en-US" i="1" dirty="0"/>
              <a:t>the baby rabbits?</a:t>
            </a:r>
          </a:p>
          <a:p>
            <a:r>
              <a:rPr lang="en-US" dirty="0" smtClean="0"/>
              <a:t>child: </a:t>
            </a:r>
            <a:r>
              <a:rPr lang="en-US" i="1" dirty="0"/>
              <a:t>Yes</a:t>
            </a:r>
            <a:r>
              <a:rPr lang="en-US" dirty="0"/>
              <a:t>.</a:t>
            </a:r>
          </a:p>
          <a:p>
            <a:r>
              <a:rPr lang="en-US" dirty="0" smtClean="0"/>
              <a:t>mother: </a:t>
            </a:r>
            <a:r>
              <a:rPr lang="en-US" i="1" dirty="0"/>
              <a:t>What did you say she did?</a:t>
            </a:r>
          </a:p>
          <a:p>
            <a:r>
              <a:rPr lang="en-US" dirty="0" smtClean="0"/>
              <a:t>child: </a:t>
            </a:r>
            <a:r>
              <a:rPr lang="en-US" i="1" dirty="0"/>
              <a:t>She </a:t>
            </a:r>
            <a:r>
              <a:rPr lang="en-US" b="1" i="1" dirty="0" err="1"/>
              <a:t>holded</a:t>
            </a:r>
            <a:r>
              <a:rPr lang="en-US" b="1" i="1" dirty="0"/>
              <a:t> </a:t>
            </a:r>
            <a:r>
              <a:rPr lang="en-US" i="1" dirty="0"/>
              <a:t>the baby rabbits and we patted them</a:t>
            </a:r>
            <a:r>
              <a:rPr lang="en-US" dirty="0"/>
              <a:t>.</a:t>
            </a:r>
          </a:p>
          <a:p>
            <a:r>
              <a:rPr lang="en-US" dirty="0" smtClean="0"/>
              <a:t>mother: </a:t>
            </a:r>
            <a:r>
              <a:rPr lang="en-US" i="1" dirty="0"/>
              <a:t>Did you say she </a:t>
            </a:r>
            <a:r>
              <a:rPr lang="en-US" b="1" i="1" dirty="0"/>
              <a:t>held </a:t>
            </a:r>
            <a:r>
              <a:rPr lang="en-US" i="1" dirty="0"/>
              <a:t>them tightly?</a:t>
            </a:r>
          </a:p>
          <a:p>
            <a:r>
              <a:rPr lang="en-US" dirty="0" smtClean="0"/>
              <a:t>child: </a:t>
            </a:r>
            <a:r>
              <a:rPr lang="en-US" i="1" dirty="0"/>
              <a:t>No, she </a:t>
            </a:r>
            <a:r>
              <a:rPr lang="en-US" b="1" i="1" dirty="0" err="1"/>
              <a:t>holded</a:t>
            </a:r>
            <a:r>
              <a:rPr lang="en-US" b="1" i="1" dirty="0"/>
              <a:t> </a:t>
            </a:r>
            <a:r>
              <a:rPr lang="en-US" i="1" dirty="0"/>
              <a:t>them loosely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25780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Developing morphology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By the time a child is two-and-a-half years old, he or she is going beyond</a:t>
            </a:r>
          </a:p>
          <a:p>
            <a:r>
              <a:rPr lang="en-US" dirty="0"/>
              <a:t>telegraphic speech forms and incorporating some of the inflectional morphemes</a:t>
            </a:r>
          </a:p>
          <a:p>
            <a:r>
              <a:rPr lang="en-US" dirty="0"/>
              <a:t>that indicate the grammatical function of the nouns and verbs used. The first to</a:t>
            </a:r>
          </a:p>
          <a:p>
            <a:r>
              <a:rPr lang="en-US" dirty="0"/>
              <a:t>appear is usually the </a:t>
            </a:r>
            <a:r>
              <a:rPr lang="en-US" i="1" dirty="0"/>
              <a:t>-</a:t>
            </a:r>
            <a:r>
              <a:rPr lang="en-US" i="1" dirty="0" err="1"/>
              <a:t>ing</a:t>
            </a:r>
            <a:r>
              <a:rPr lang="en-US" i="1" dirty="0"/>
              <a:t> </a:t>
            </a:r>
            <a:r>
              <a:rPr lang="en-US" dirty="0"/>
              <a:t>form in expressions such as </a:t>
            </a:r>
            <a:r>
              <a:rPr lang="en-US" i="1" dirty="0"/>
              <a:t>cat sitting </a:t>
            </a:r>
            <a:r>
              <a:rPr lang="en-US" dirty="0"/>
              <a:t>and </a:t>
            </a:r>
            <a:r>
              <a:rPr lang="en-US" i="1" dirty="0"/>
              <a:t>mommy</a:t>
            </a:r>
          </a:p>
          <a:p>
            <a:r>
              <a:rPr lang="en-US" i="1" dirty="0"/>
              <a:t>reading book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63581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0" y="1443841"/>
            <a:ext cx="6096000" cy="397031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>
                <a:latin typeface="TimesNewRomanPS"/>
              </a:rPr>
              <a:t>The next morphological development is typically the marking of regular</a:t>
            </a:r>
          </a:p>
          <a:p>
            <a:r>
              <a:rPr lang="en-US" dirty="0">
                <a:latin typeface="TimesNewRomanPS"/>
              </a:rPr>
              <a:t>plurals with the </a:t>
            </a:r>
            <a:r>
              <a:rPr lang="en-US" i="1" dirty="0">
                <a:latin typeface="TimesNewRomanPS-Italic"/>
              </a:rPr>
              <a:t>-s </a:t>
            </a:r>
            <a:r>
              <a:rPr lang="en-US" dirty="0">
                <a:latin typeface="TimesNewRomanPS"/>
              </a:rPr>
              <a:t>form, as in </a:t>
            </a:r>
            <a:r>
              <a:rPr lang="en-US" i="1" dirty="0">
                <a:latin typeface="TimesNewRomanPS-Italic"/>
              </a:rPr>
              <a:t>boys </a:t>
            </a:r>
            <a:r>
              <a:rPr lang="en-US" dirty="0">
                <a:latin typeface="TimesNewRomanPS"/>
              </a:rPr>
              <a:t>and </a:t>
            </a:r>
            <a:r>
              <a:rPr lang="en-US" i="1" dirty="0">
                <a:latin typeface="TimesNewRomanPS-Italic"/>
              </a:rPr>
              <a:t>cats</a:t>
            </a:r>
            <a:r>
              <a:rPr lang="en-US" dirty="0">
                <a:latin typeface="TimesNewRomanPS"/>
              </a:rPr>
              <a:t>. The acquisition of the plural</a:t>
            </a:r>
          </a:p>
          <a:p>
            <a:r>
              <a:rPr lang="en-US" dirty="0">
                <a:latin typeface="TimesNewRomanPS"/>
              </a:rPr>
              <a:t>marker is often accompanied by a process of </a:t>
            </a:r>
            <a:r>
              <a:rPr lang="en-US" b="1" dirty="0">
                <a:latin typeface="TimesNewRomanPS-Bold"/>
              </a:rPr>
              <a:t>overgeneralization</a:t>
            </a:r>
            <a:r>
              <a:rPr lang="en-US" dirty="0">
                <a:latin typeface="TimesNewRomanPS"/>
              </a:rPr>
              <a:t>. The child</a:t>
            </a:r>
          </a:p>
          <a:p>
            <a:r>
              <a:rPr lang="en-US" dirty="0">
                <a:latin typeface="TimesNewRomanPS"/>
              </a:rPr>
              <a:t>overgeneralizes the apparent rule of adding </a:t>
            </a:r>
            <a:r>
              <a:rPr lang="en-US" i="1" dirty="0">
                <a:latin typeface="TimesNewRomanPS-Italic"/>
              </a:rPr>
              <a:t>-s </a:t>
            </a:r>
            <a:r>
              <a:rPr lang="en-US" dirty="0">
                <a:latin typeface="TimesNewRomanPS"/>
              </a:rPr>
              <a:t>to </a:t>
            </a:r>
            <a:r>
              <a:rPr lang="en-US" dirty="0" err="1">
                <a:latin typeface="TimesNewRomanPS"/>
              </a:rPr>
              <a:t>formplurals</a:t>
            </a:r>
            <a:r>
              <a:rPr lang="en-US" dirty="0">
                <a:latin typeface="TimesNewRomanPS"/>
              </a:rPr>
              <a:t> and will talk about</a:t>
            </a:r>
          </a:p>
          <a:p>
            <a:r>
              <a:rPr lang="en-US" i="1" dirty="0">
                <a:latin typeface="TimesNewRomanPS-Italic"/>
              </a:rPr>
              <a:t>foots </a:t>
            </a:r>
            <a:r>
              <a:rPr lang="en-US" dirty="0">
                <a:latin typeface="TimesNewRomanPS"/>
              </a:rPr>
              <a:t>and </a:t>
            </a:r>
            <a:r>
              <a:rPr lang="en-US" i="1" dirty="0">
                <a:latin typeface="TimesNewRomanPS-Italic"/>
              </a:rPr>
              <a:t>mans</a:t>
            </a:r>
            <a:r>
              <a:rPr lang="en-US" dirty="0">
                <a:latin typeface="TimesNewRomanPS"/>
              </a:rPr>
              <a:t>. When the alternative pronunciation of the plural morpheme used</a:t>
            </a:r>
          </a:p>
          <a:p>
            <a:r>
              <a:rPr lang="en-US" dirty="0">
                <a:latin typeface="TimesNewRomanPS"/>
              </a:rPr>
              <a:t>in </a:t>
            </a:r>
            <a:r>
              <a:rPr lang="en-US" i="1" dirty="0">
                <a:latin typeface="TimesNewRomanPS-Italic"/>
              </a:rPr>
              <a:t>houses </a:t>
            </a:r>
            <a:r>
              <a:rPr lang="en-US" dirty="0">
                <a:latin typeface="TimesNewRomanPS"/>
              </a:rPr>
              <a:t>(i.e. ending in [-</a:t>
            </a:r>
            <a:r>
              <a:rPr lang="en-US" sz="1600" b="0" i="0" u="none" strike="noStrike" baseline="0" dirty="0" err="1" smtClean="0">
                <a:latin typeface="Times-PhoneticIPA"/>
              </a:rPr>
              <a:t>ə</a:t>
            </a:r>
            <a:r>
              <a:rPr lang="en-US" dirty="0" err="1">
                <a:latin typeface="TimesNewRomanPS"/>
              </a:rPr>
              <a:t>z</a:t>
            </a:r>
            <a:r>
              <a:rPr lang="en-US" dirty="0">
                <a:latin typeface="TimesNewRomanPS"/>
              </a:rPr>
              <a:t>]) comes into use, it too is given an overgeneralized</a:t>
            </a:r>
          </a:p>
          <a:p>
            <a:r>
              <a:rPr lang="en-US" dirty="0">
                <a:latin typeface="TimesNewRomanPS"/>
              </a:rPr>
              <a:t>application and forms such as </a:t>
            </a:r>
            <a:r>
              <a:rPr lang="en-US" i="1" dirty="0" err="1">
                <a:latin typeface="TimesNewRomanPS-Italic"/>
              </a:rPr>
              <a:t>boyses</a:t>
            </a:r>
            <a:r>
              <a:rPr lang="en-US" i="1" dirty="0">
                <a:latin typeface="TimesNewRomanPS-Italic"/>
              </a:rPr>
              <a:t> </a:t>
            </a:r>
            <a:r>
              <a:rPr lang="en-US" dirty="0">
                <a:latin typeface="TimesNewRomanPS"/>
              </a:rPr>
              <a:t>or </a:t>
            </a:r>
            <a:r>
              <a:rPr lang="en-US" i="1" dirty="0" err="1">
                <a:latin typeface="TimesNewRomanPS-Italic"/>
              </a:rPr>
              <a:t>footses</a:t>
            </a:r>
            <a:r>
              <a:rPr lang="en-US" i="1" dirty="0">
                <a:latin typeface="TimesNewRomanPS-Italic"/>
              </a:rPr>
              <a:t> </a:t>
            </a:r>
            <a:r>
              <a:rPr lang="en-US" dirty="0">
                <a:latin typeface="TimesNewRomanPS"/>
              </a:rPr>
              <a:t>can be heard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7055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0" y="1997839"/>
            <a:ext cx="6096000" cy="286232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>
                <a:latin typeface="TimesNewRomanPS"/>
              </a:rPr>
              <a:t>At the same time as</a:t>
            </a:r>
          </a:p>
          <a:p>
            <a:r>
              <a:rPr lang="en-US" dirty="0">
                <a:latin typeface="TimesNewRomanPS"/>
              </a:rPr>
              <a:t>this overgeneralization is taking place, some children also begin using irregular</a:t>
            </a:r>
          </a:p>
          <a:p>
            <a:r>
              <a:rPr lang="en-US" dirty="0">
                <a:latin typeface="TimesNewRomanPS"/>
              </a:rPr>
              <a:t>plurals such as </a:t>
            </a:r>
            <a:r>
              <a:rPr lang="en-US" i="1" dirty="0">
                <a:latin typeface="TimesNewRomanPS-Italic"/>
              </a:rPr>
              <a:t>men </a:t>
            </a:r>
            <a:r>
              <a:rPr lang="en-US" dirty="0">
                <a:latin typeface="TimesNewRomanPS"/>
              </a:rPr>
              <a:t>quite appropriately for a while, but then try out the general</a:t>
            </a:r>
          </a:p>
          <a:p>
            <a:r>
              <a:rPr lang="en-US" dirty="0">
                <a:latin typeface="TimesNewRomanPS"/>
              </a:rPr>
              <a:t>rule on the forms, producing expressions like </a:t>
            </a:r>
            <a:r>
              <a:rPr lang="en-US" i="1" dirty="0">
                <a:latin typeface="TimesNewRomanPS-Italic"/>
              </a:rPr>
              <a:t>some </a:t>
            </a:r>
            <a:r>
              <a:rPr lang="en-US" i="1" dirty="0" err="1">
                <a:latin typeface="TimesNewRomanPS-Italic"/>
              </a:rPr>
              <a:t>mens</a:t>
            </a:r>
            <a:r>
              <a:rPr lang="en-US" i="1" dirty="0">
                <a:latin typeface="TimesNewRomanPS-Italic"/>
              </a:rPr>
              <a:t> </a:t>
            </a:r>
            <a:r>
              <a:rPr lang="en-US" dirty="0">
                <a:latin typeface="TimesNewRomanPS"/>
              </a:rPr>
              <a:t>and </a:t>
            </a:r>
            <a:r>
              <a:rPr lang="en-US" i="1" dirty="0">
                <a:latin typeface="TimesNewRomanPS-Italic"/>
              </a:rPr>
              <a:t>two </a:t>
            </a:r>
            <a:r>
              <a:rPr lang="en-US" i="1" dirty="0" err="1">
                <a:latin typeface="TimesNewRomanPS-Italic"/>
              </a:rPr>
              <a:t>feets</a:t>
            </a:r>
            <a:r>
              <a:rPr lang="en-US" dirty="0">
                <a:latin typeface="TimesNewRomanPS"/>
              </a:rPr>
              <a:t>, or even</a:t>
            </a:r>
          </a:p>
          <a:p>
            <a:r>
              <a:rPr lang="en-US" i="1" dirty="0">
                <a:latin typeface="TimesNewRomanPS-Italic"/>
              </a:rPr>
              <a:t>two </a:t>
            </a:r>
            <a:r>
              <a:rPr lang="en-US" i="1" dirty="0" err="1">
                <a:latin typeface="TimesNewRomanPS-Italic"/>
              </a:rPr>
              <a:t>feetses</a:t>
            </a:r>
            <a:r>
              <a:rPr lang="en-US" dirty="0">
                <a:latin typeface="TimesNewRomanPS"/>
              </a:rPr>
              <a:t>. Not long after, the use of the possessive inflection </a:t>
            </a:r>
            <a:r>
              <a:rPr lang="en-US" i="1" dirty="0">
                <a:latin typeface="TimesNewRomanPS-Italic"/>
              </a:rPr>
              <a:t>-’s </a:t>
            </a:r>
            <a:r>
              <a:rPr lang="en-US" dirty="0">
                <a:latin typeface="TimesNewRomanPS"/>
              </a:rPr>
              <a:t>occurs in</a:t>
            </a:r>
          </a:p>
          <a:p>
            <a:r>
              <a:rPr lang="en-US" dirty="0">
                <a:latin typeface="TimesNewRomanPS"/>
              </a:rPr>
              <a:t>expressions such as </a:t>
            </a:r>
            <a:r>
              <a:rPr lang="en-US" i="1" dirty="0">
                <a:latin typeface="TimesNewRomanPS-Italic"/>
              </a:rPr>
              <a:t>girl’s dog </a:t>
            </a:r>
            <a:r>
              <a:rPr lang="en-US" dirty="0">
                <a:latin typeface="TimesNewRomanPS"/>
              </a:rPr>
              <a:t>and </a:t>
            </a:r>
            <a:r>
              <a:rPr lang="en-US" i="1" dirty="0">
                <a:latin typeface="TimesNewRomanPS-Italic"/>
              </a:rPr>
              <a:t>Mummy’s book</a:t>
            </a:r>
            <a:r>
              <a:rPr lang="en-US" dirty="0">
                <a:latin typeface="TimesNewRomanPS"/>
              </a:rPr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87644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0" y="1305342"/>
            <a:ext cx="6096000" cy="424731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>
                <a:latin typeface="TimesNewRomanPS"/>
              </a:rPr>
              <a:t>At about the same time, different forms of the verb ‘to be’, such as </a:t>
            </a:r>
            <a:r>
              <a:rPr lang="en-US" i="1" dirty="0">
                <a:latin typeface="TimesNewRomanPS-Italic"/>
              </a:rPr>
              <a:t>are </a:t>
            </a:r>
            <a:r>
              <a:rPr lang="en-US" dirty="0">
                <a:latin typeface="TimesNewRomanPS"/>
              </a:rPr>
              <a:t>and</a:t>
            </a:r>
          </a:p>
          <a:p>
            <a:r>
              <a:rPr lang="en-US" i="1" dirty="0">
                <a:latin typeface="TimesNewRomanPS-Italic"/>
              </a:rPr>
              <a:t>was</a:t>
            </a:r>
            <a:r>
              <a:rPr lang="en-US" dirty="0">
                <a:latin typeface="TimesNewRomanPS"/>
              </a:rPr>
              <a:t>, begin to be used. The appearance of forms such as </a:t>
            </a:r>
            <a:r>
              <a:rPr lang="en-US" i="1" dirty="0">
                <a:latin typeface="TimesNewRomanPS-Italic"/>
              </a:rPr>
              <a:t>was </a:t>
            </a:r>
            <a:r>
              <a:rPr lang="en-US" dirty="0">
                <a:latin typeface="TimesNewRomanPS"/>
              </a:rPr>
              <a:t>and, at about the</a:t>
            </a:r>
          </a:p>
          <a:p>
            <a:r>
              <a:rPr lang="en-US" dirty="0">
                <a:latin typeface="TimesNewRomanPS"/>
              </a:rPr>
              <a:t>same time, </a:t>
            </a:r>
            <a:r>
              <a:rPr lang="en-US" i="1" dirty="0">
                <a:latin typeface="TimesNewRomanPS-Italic"/>
              </a:rPr>
              <a:t>went </a:t>
            </a:r>
            <a:r>
              <a:rPr lang="en-US" dirty="0">
                <a:latin typeface="TimesNewRomanPS"/>
              </a:rPr>
              <a:t>and </a:t>
            </a:r>
            <a:r>
              <a:rPr lang="en-US" i="1" dirty="0">
                <a:latin typeface="TimesNewRomanPS-Italic"/>
              </a:rPr>
              <a:t>came </a:t>
            </a:r>
            <a:r>
              <a:rPr lang="en-US" dirty="0">
                <a:latin typeface="TimesNewRomanPS"/>
              </a:rPr>
              <a:t>should be noted. These are irregular past-tense forms</a:t>
            </a:r>
          </a:p>
          <a:p>
            <a:r>
              <a:rPr lang="en-US" dirty="0">
                <a:latin typeface="TimesNewRomanPS"/>
              </a:rPr>
              <a:t>that we would not expect to hear before the more regular forms. However, they</a:t>
            </a:r>
          </a:p>
          <a:p>
            <a:r>
              <a:rPr lang="en-US" dirty="0">
                <a:latin typeface="TimesNewRomanPS"/>
              </a:rPr>
              <a:t>do typically precede the appearance of the </a:t>
            </a:r>
            <a:r>
              <a:rPr lang="en-US" i="1" dirty="0">
                <a:latin typeface="TimesNewRomanPS-Italic"/>
              </a:rPr>
              <a:t>-</a:t>
            </a:r>
            <a:r>
              <a:rPr lang="en-US" i="1" dirty="0" err="1">
                <a:latin typeface="TimesNewRomanPS-Italic"/>
              </a:rPr>
              <a:t>ed</a:t>
            </a:r>
            <a:r>
              <a:rPr lang="en-US" i="1" dirty="0">
                <a:latin typeface="TimesNewRomanPS-Italic"/>
              </a:rPr>
              <a:t> </a:t>
            </a:r>
            <a:r>
              <a:rPr lang="en-US" dirty="0">
                <a:latin typeface="TimesNewRomanPS"/>
              </a:rPr>
              <a:t>inflection. Once the regular </a:t>
            </a:r>
            <a:r>
              <a:rPr lang="en-US" dirty="0" err="1">
                <a:latin typeface="TimesNewRomanPS"/>
              </a:rPr>
              <a:t>pasttense</a:t>
            </a:r>
            <a:endParaRPr lang="en-US" dirty="0">
              <a:latin typeface="TimesNewRomanPS"/>
            </a:endParaRPr>
          </a:p>
          <a:p>
            <a:r>
              <a:rPr lang="en-US" dirty="0">
                <a:latin typeface="TimesNewRomanPS"/>
              </a:rPr>
              <a:t>forms (</a:t>
            </a:r>
            <a:r>
              <a:rPr lang="en-US" i="1" dirty="0">
                <a:latin typeface="TimesNewRomanPS-Italic"/>
              </a:rPr>
              <a:t>walked</a:t>
            </a:r>
            <a:r>
              <a:rPr lang="en-US" dirty="0">
                <a:latin typeface="TimesNewRomanPS"/>
              </a:rPr>
              <a:t>, </a:t>
            </a:r>
            <a:r>
              <a:rPr lang="en-US" i="1" dirty="0">
                <a:latin typeface="TimesNewRomanPS-Italic"/>
              </a:rPr>
              <a:t>played</a:t>
            </a:r>
            <a:r>
              <a:rPr lang="en-US" dirty="0">
                <a:latin typeface="TimesNewRomanPS"/>
              </a:rPr>
              <a:t>) begin appearing in the child’s speech, the irregular</a:t>
            </a:r>
          </a:p>
          <a:p>
            <a:r>
              <a:rPr lang="en-US" dirty="0">
                <a:latin typeface="TimesNewRomanPS"/>
              </a:rPr>
              <a:t>forms may disappear for a while, replaced by overgeneralized versions such as</a:t>
            </a:r>
          </a:p>
          <a:p>
            <a:r>
              <a:rPr lang="en-US" i="1" dirty="0" err="1">
                <a:latin typeface="TimesNewRomanPS-Italic"/>
              </a:rPr>
              <a:t>goed</a:t>
            </a:r>
            <a:r>
              <a:rPr lang="en-US" i="1" dirty="0">
                <a:latin typeface="TimesNewRomanPS-Italic"/>
              </a:rPr>
              <a:t> </a:t>
            </a:r>
            <a:r>
              <a:rPr lang="en-US" dirty="0">
                <a:latin typeface="TimesNewRomanPS"/>
              </a:rPr>
              <a:t>and </a:t>
            </a:r>
            <a:r>
              <a:rPr lang="en-US" i="1" dirty="0" err="1">
                <a:latin typeface="TimesNewRomanPS-Italic"/>
              </a:rPr>
              <a:t>comed</a:t>
            </a:r>
            <a:r>
              <a:rPr lang="en-US" dirty="0">
                <a:latin typeface="TimesNewRomanPS"/>
              </a:rPr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64495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Developing Syntax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Similar evidence against ‘imitation’ as the basis of the child’s speech production</a:t>
            </a:r>
          </a:p>
          <a:p>
            <a:r>
              <a:rPr lang="en-US" dirty="0"/>
              <a:t>has been found in studies of the syntactic structures used by young children.</a:t>
            </a:r>
          </a:p>
          <a:p>
            <a:r>
              <a:rPr lang="en-US" dirty="0"/>
              <a:t>One child, specifically asked to repeat what she heard, would listen to an adult</a:t>
            </a:r>
          </a:p>
          <a:p>
            <a:r>
              <a:rPr lang="en-US" dirty="0"/>
              <a:t>say forms such as </a:t>
            </a:r>
            <a:r>
              <a:rPr lang="en-US" i="1" dirty="0"/>
              <a:t>the owl who eats candy runs fast </a:t>
            </a:r>
            <a:r>
              <a:rPr lang="en-US" dirty="0"/>
              <a:t>and then repeat them in the</a:t>
            </a:r>
          </a:p>
          <a:p>
            <a:r>
              <a:rPr lang="en-US" dirty="0"/>
              <a:t>form </a:t>
            </a:r>
            <a:r>
              <a:rPr lang="en-US" i="1" dirty="0"/>
              <a:t>owl eat candy and he run fast</a:t>
            </a:r>
            <a:r>
              <a:rPr lang="en-US" dirty="0"/>
              <a:t>. It is clear that the child understands what</a:t>
            </a:r>
          </a:p>
          <a:p>
            <a:r>
              <a:rPr lang="en-US" dirty="0"/>
              <a:t>the adult is saying. She just has her own way of expressing it.</a:t>
            </a:r>
          </a:p>
        </p:txBody>
      </p:sp>
    </p:spTree>
    <p:extLst>
      <p:ext uri="{BB962C8B-B14F-4D97-AF65-F5344CB8AC3E}">
        <p14:creationId xmlns:p14="http://schemas.microsoft.com/office/powerpoint/2010/main" val="40264538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Forming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forming questions, the child’s first stage has two procedures. Simply add a</a:t>
            </a:r>
          </a:p>
          <a:p>
            <a:r>
              <a:rPr lang="en-US" dirty="0" err="1"/>
              <a:t>Wh</a:t>
            </a:r>
            <a:r>
              <a:rPr lang="en-US" dirty="0"/>
              <a:t>-form(</a:t>
            </a:r>
            <a:r>
              <a:rPr lang="en-US" i="1" dirty="0" err="1"/>
              <a:t>Where</a:t>
            </a:r>
            <a:r>
              <a:rPr lang="en-US" dirty="0" err="1"/>
              <a:t>,</a:t>
            </a:r>
            <a:r>
              <a:rPr lang="en-US" i="1" dirty="0" err="1"/>
              <a:t>Who</a:t>
            </a:r>
            <a:r>
              <a:rPr lang="en-US" dirty="0"/>
              <a:t>) </a:t>
            </a:r>
            <a:r>
              <a:rPr lang="en-US" dirty="0" err="1"/>
              <a:t>tothe</a:t>
            </a:r>
            <a:r>
              <a:rPr lang="en-US" dirty="0"/>
              <a:t> beginning of the expression or utter the expression</a:t>
            </a:r>
          </a:p>
          <a:p>
            <a:r>
              <a:rPr lang="en-US" dirty="0"/>
              <a:t>with a rise in intonation towards the end, as in these examples:</a:t>
            </a:r>
          </a:p>
          <a:p>
            <a:r>
              <a:rPr lang="en-US" i="1" dirty="0"/>
              <a:t>Where kitty? Doggie?</a:t>
            </a:r>
          </a:p>
          <a:p>
            <a:r>
              <a:rPr lang="en-US" i="1" dirty="0"/>
              <a:t>Where horse go? Sit chair?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71821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0" y="2413338"/>
            <a:ext cx="6096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>
                <a:latin typeface="TimesNewRomanPS"/>
              </a:rPr>
              <a:t>In the second stage, more complex expressions can be formed, but the rising</a:t>
            </a:r>
          </a:p>
          <a:p>
            <a:r>
              <a:rPr lang="en-US" dirty="0">
                <a:latin typeface="TimesNewRomanPS"/>
              </a:rPr>
              <a:t>intonation strategy continues to be used. It is noticeable that more </a:t>
            </a:r>
            <a:r>
              <a:rPr lang="en-US" dirty="0" err="1">
                <a:latin typeface="TimesNewRomanPS"/>
              </a:rPr>
              <a:t>Wh</a:t>
            </a:r>
            <a:r>
              <a:rPr lang="en-US" dirty="0">
                <a:latin typeface="TimesNewRomanPS"/>
              </a:rPr>
              <a:t>-forms</a:t>
            </a:r>
          </a:p>
          <a:p>
            <a:r>
              <a:rPr lang="en-US" dirty="0">
                <a:latin typeface="TimesNewRomanPS"/>
              </a:rPr>
              <a:t>come into use, as in these examples:</a:t>
            </a:r>
          </a:p>
          <a:p>
            <a:r>
              <a:rPr lang="en-US" i="1" dirty="0">
                <a:latin typeface="TimesNewRomanPS-Italic"/>
              </a:rPr>
              <a:t>What book name? You want eat?</a:t>
            </a:r>
          </a:p>
          <a:p>
            <a:r>
              <a:rPr lang="en-US" i="1" dirty="0">
                <a:latin typeface="TimesNewRomanPS-Italic"/>
              </a:rPr>
              <a:t>Why you smiling? See my doggie?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2662874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9</TotalTime>
  <Words>954</Words>
  <Application>Microsoft Office PowerPoint</Application>
  <PresentationFormat>Widescreen</PresentationFormat>
  <Paragraphs>81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1" baseType="lpstr">
      <vt:lpstr>Arial</vt:lpstr>
      <vt:lpstr>TimesNewRomanPS</vt:lpstr>
      <vt:lpstr>TimesNewRomanPS-Bold</vt:lpstr>
      <vt:lpstr>TimesNewRomanPS-Italic</vt:lpstr>
      <vt:lpstr>Times-PhoneticIPA</vt:lpstr>
      <vt:lpstr>Trebuchet MS</vt:lpstr>
      <vt:lpstr>Wingdings 3</vt:lpstr>
      <vt:lpstr>Facet</vt:lpstr>
      <vt:lpstr>PowerPoint Presentation</vt:lpstr>
      <vt:lpstr>The acquisition Process</vt:lpstr>
      <vt:lpstr>Developing morphology</vt:lpstr>
      <vt:lpstr>PowerPoint Presentation</vt:lpstr>
      <vt:lpstr>PowerPoint Presentation</vt:lpstr>
      <vt:lpstr>PowerPoint Presentation</vt:lpstr>
      <vt:lpstr>Developing Syntax</vt:lpstr>
      <vt:lpstr>Forming Questions</vt:lpstr>
      <vt:lpstr>PowerPoint Presentation</vt:lpstr>
      <vt:lpstr>Forming Negatives</vt:lpstr>
      <vt:lpstr>Developing Semantics</vt:lpstr>
      <vt:lpstr>PowerPoint Presentation</vt:lpstr>
      <vt:lpstr>PowerPoint Presentation</vt:lpstr>
    </vt:vector>
  </TitlesOfParts>
  <Company>SACC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Maher</dc:creator>
  <cp:lastModifiedBy>Maher</cp:lastModifiedBy>
  <cp:revision>3</cp:revision>
  <dcterms:created xsi:type="dcterms:W3CDTF">2021-02-24T03:46:05Z</dcterms:created>
  <dcterms:modified xsi:type="dcterms:W3CDTF">2021-02-24T03:56:56Z</dcterms:modified>
</cp:coreProperties>
</file>